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FFB09E0-D47E-49EA-A0F5-53126D17237D}">
  <a:tblStyle styleId="{2FFB09E0-D47E-49EA-A0F5-53126D172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pushbutton, switch, infrared sensor/line follower, temperature sensor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 servo motor, piezo buzzer, LEDs, DC motor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pushbutton, switch, infrared sensor/line follower, temperature sensor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 servo motor, piezo buzzer, LEDs, DC motor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0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arduino.cc/reference/en/" TargetMode="External"/><Relationship Id="rId4" Type="http://schemas.openxmlformats.org/officeDocument/2006/relationships/hyperlink" Target="https://www.arduino.cc/reference/en/language/variables/data-types/void/" TargetMode="External"/><Relationship Id="rId10" Type="http://schemas.openxmlformats.org/officeDocument/2006/relationships/hyperlink" Target="https://www.arduino.cc/reference/en/language/functions/time/delay/" TargetMode="External"/><Relationship Id="rId9" Type="http://schemas.openxmlformats.org/officeDocument/2006/relationships/hyperlink" Target="https://www.arduino.cc/reference/en/language/functions/digital-io/digitalwrite/" TargetMode="External"/><Relationship Id="rId5" Type="http://schemas.openxmlformats.org/officeDocument/2006/relationships/hyperlink" Target="https://www.arduino.cc/reference/en/language/structure/sketch/setup/" TargetMode="External"/><Relationship Id="rId6" Type="http://schemas.openxmlformats.org/officeDocument/2006/relationships/hyperlink" Target="https://www.arduino.cc/reference/en/language/functions/digital-io/pinmode/" TargetMode="External"/><Relationship Id="rId7" Type="http://schemas.openxmlformats.org/officeDocument/2006/relationships/hyperlink" Target="https://www.arduino.cc/en/Reference/Loop/" TargetMode="External"/><Relationship Id="rId8" Type="http://schemas.openxmlformats.org/officeDocument/2006/relationships/hyperlink" Target="https://www.arduino.cc/en/Reference/Loop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0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0154" y="2209500"/>
            <a:ext cx="2259000" cy="29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eadboardFront.png" id="55" name="Shape 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57423">
            <a:off x="-343415" y="2162577"/>
            <a:ext cx="3699481" cy="304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475" y="1851088"/>
            <a:ext cx="2899850" cy="32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0" y="0"/>
            <a:ext cx="91440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Blinking LED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Teens Engineer Birmingham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Instructors : Allaire Doussan &amp; Mohsine Taarji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4414425" y="1017725"/>
            <a:ext cx="46401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94150" y="1017725"/>
            <a:ext cx="42090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193225" y="1152475"/>
            <a:ext cx="1742100" cy="19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832400" y="445025"/>
            <a:ext cx="16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5900"/>
            <a:ext cx="2599692" cy="19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-4329" t="0"/>
          <a:stretch/>
        </p:blipFill>
        <p:spPr>
          <a:xfrm>
            <a:off x="4541025" y="3258450"/>
            <a:ext cx="25997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87" y="1152475"/>
            <a:ext cx="174197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138" y="3258451"/>
            <a:ext cx="1679824" cy="16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13" y="1065900"/>
            <a:ext cx="1741975" cy="1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850" y="2949600"/>
            <a:ext cx="1694700" cy="1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9">
            <a:alphaModFix/>
          </a:blip>
          <a:srcRect b="16315" l="14113" r="7651" t="9218"/>
          <a:stretch/>
        </p:blipFill>
        <p:spPr>
          <a:xfrm>
            <a:off x="2163925" y="1069529"/>
            <a:ext cx="1822550" cy="17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2949600"/>
            <a:ext cx="1859124" cy="18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183538" y="255747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Pushbutton</a:t>
            </a:r>
            <a:endParaRPr sz="1800"/>
          </a:p>
        </p:txBody>
      </p:sp>
      <p:sp>
        <p:nvSpPr>
          <p:cNvPr id="159" name="Shape 159"/>
          <p:cNvSpPr txBox="1"/>
          <p:nvPr/>
        </p:nvSpPr>
        <p:spPr>
          <a:xfrm>
            <a:off x="2163913" y="2598600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Switch</a:t>
            </a:r>
            <a:endParaRPr sz="1800"/>
          </a:p>
        </p:txBody>
      </p:sp>
      <p:sp>
        <p:nvSpPr>
          <p:cNvPr id="160" name="Shape 160"/>
          <p:cNvSpPr txBox="1"/>
          <p:nvPr/>
        </p:nvSpPr>
        <p:spPr>
          <a:xfrm>
            <a:off x="2163913" y="43925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Temperature Sensor</a:t>
            </a:r>
            <a:endParaRPr sz="1800"/>
          </a:p>
        </p:txBody>
      </p:sp>
      <p:sp>
        <p:nvSpPr>
          <p:cNvPr id="161" name="Shape 161"/>
          <p:cNvSpPr txBox="1"/>
          <p:nvPr/>
        </p:nvSpPr>
        <p:spPr>
          <a:xfrm>
            <a:off x="242088" y="45846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Microphone</a:t>
            </a:r>
            <a:endParaRPr sz="1800"/>
          </a:p>
        </p:txBody>
      </p:sp>
      <p:sp>
        <p:nvSpPr>
          <p:cNvPr id="162" name="Shape 162"/>
          <p:cNvSpPr txBox="1"/>
          <p:nvPr/>
        </p:nvSpPr>
        <p:spPr>
          <a:xfrm>
            <a:off x="5091763" y="46579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</a:t>
            </a:r>
            <a:endParaRPr sz="1800"/>
          </a:p>
        </p:txBody>
      </p:sp>
      <p:sp>
        <p:nvSpPr>
          <p:cNvPr id="163" name="Shape 163"/>
          <p:cNvSpPr txBox="1"/>
          <p:nvPr/>
        </p:nvSpPr>
        <p:spPr>
          <a:xfrm>
            <a:off x="7224425" y="46579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DC Motor</a:t>
            </a:r>
            <a:endParaRPr sz="1800"/>
          </a:p>
        </p:txBody>
      </p:sp>
      <p:sp>
        <p:nvSpPr>
          <p:cNvPr id="164" name="Shape 164"/>
          <p:cNvSpPr txBox="1"/>
          <p:nvPr/>
        </p:nvSpPr>
        <p:spPr>
          <a:xfrm>
            <a:off x="7224425" y="2790163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Piezo Buzzer</a:t>
            </a:r>
            <a:endParaRPr sz="1800"/>
          </a:p>
        </p:txBody>
      </p:sp>
      <p:sp>
        <p:nvSpPr>
          <p:cNvPr id="165" name="Shape 165"/>
          <p:cNvSpPr txBox="1"/>
          <p:nvPr/>
        </p:nvSpPr>
        <p:spPr>
          <a:xfrm>
            <a:off x="5091775" y="2807863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Servo Motor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Emitting Diodes (LEDs)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550" y="1017725"/>
            <a:ext cx="2106900" cy="401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 flipH="1">
            <a:off x="4957175" y="2731125"/>
            <a:ext cx="1158000" cy="7596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73" name="Shape 173"/>
          <p:cNvCxnSpPr/>
          <p:nvPr/>
        </p:nvCxnSpPr>
        <p:spPr>
          <a:xfrm>
            <a:off x="2917445" y="2765187"/>
            <a:ext cx="1106400" cy="7896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174" name="Shape 174"/>
          <p:cNvSpPr txBox="1"/>
          <p:nvPr/>
        </p:nvSpPr>
        <p:spPr>
          <a:xfrm>
            <a:off x="6115165" y="1993456"/>
            <a:ext cx="2720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The longer side is positive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6525" y="1993445"/>
            <a:ext cx="2605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The shorter side is negative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15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Resistors </a:t>
            </a:r>
            <a:r>
              <a:rPr lang="en">
                <a:solidFill>
                  <a:srgbClr val="000000"/>
                </a:solidFill>
              </a:rPr>
              <a:t>are electrical components that </a:t>
            </a:r>
            <a:r>
              <a:rPr b="1" lang="en">
                <a:solidFill>
                  <a:srgbClr val="000000"/>
                </a:solidFill>
              </a:rPr>
              <a:t>resist</a:t>
            </a:r>
            <a:r>
              <a:rPr lang="en">
                <a:solidFill>
                  <a:srgbClr val="000000"/>
                </a:solidFill>
              </a:rPr>
              <a:t> electricity.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Resistors</a:t>
            </a:r>
            <a:r>
              <a:rPr lang="en">
                <a:solidFill>
                  <a:srgbClr val="000000"/>
                </a:solidFill>
              </a:rPr>
              <a:t> are used to reduce the amount of electricity in a circuit. We do this to avoid damaging certain components.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Measured in ohms or kiloohms (kohms)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Color of bands tells you how much resistance a resistor has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2">
            <a:off x="1111001" y="3255687"/>
            <a:ext cx="3460700" cy="17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4" l="0" r="49894" t="50271"/>
          <a:stretch/>
        </p:blipFill>
        <p:spPr>
          <a:xfrm>
            <a:off x="4572063" y="3254975"/>
            <a:ext cx="3461400" cy="1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1329575"/>
            <a:ext cx="8520600" cy="17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resistor that looks like this one on your table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50876" l="24411" r="29029" t="18541"/>
          <a:stretch/>
        </p:blipFill>
        <p:spPr>
          <a:xfrm>
            <a:off x="3089624" y="284017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539625" y="300687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3855675" y="293667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172675" y="300687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11700" y="1288475"/>
            <a:ext cx="36954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the value of this resistor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2" name="Shape 202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4" name="Shape 214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{2FFB09E0-D47E-49EA-A0F5-53126D17237D}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Shape 224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Shape 225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" name="Shape 227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{2FFB09E0-D47E-49EA-A0F5-53126D17237D}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Shape 237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Shape 238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Shape 240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Shape 241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" name="Shape 242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{2FFB09E0-D47E-49EA-A0F5-53126D17237D}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" name="Shape 249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{2FFB09E0-D47E-49EA-A0F5-53126D17237D}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Shape 253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Shape 254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Shape 257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Shape 258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Shape 259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Shape 266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{2FFB09E0-D47E-49EA-A0F5-53126D17237D}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5% tolerance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Shape 270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Shape 271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8232750" y="441302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Shape 275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Shape 276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Shape 277"/>
          <p:cNvCxnSpPr/>
          <p:nvPr/>
        </p:nvCxnSpPr>
        <p:spPr>
          <a:xfrm>
            <a:off x="7353350" y="1360775"/>
            <a:ext cx="11361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Shape 278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Components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66755" l="49665" r="0" t="0"/>
          <a:stretch/>
        </p:blipFill>
        <p:spPr>
          <a:xfrm>
            <a:off x="1136950" y="3746877"/>
            <a:ext cx="299370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b="0" l="0" r="49894" t="-1030"/>
          <a:stretch/>
        </p:blipFill>
        <p:spPr>
          <a:xfrm>
            <a:off x="1136950" y="1105800"/>
            <a:ext cx="2978700" cy="26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5450" y="1105800"/>
            <a:ext cx="3891600" cy="39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5" name="Shape 285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{2FFB09E0-D47E-49EA-A0F5-53126D17237D}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5% tolerance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Shape 289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Shape 290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8232750" y="441302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Shape 294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Shape 295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Shape 296"/>
          <p:cNvCxnSpPr/>
          <p:nvPr/>
        </p:nvCxnSpPr>
        <p:spPr>
          <a:xfrm>
            <a:off x="7353350" y="1360775"/>
            <a:ext cx="11361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Shape 297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311700" y="2412500"/>
            <a:ext cx="38451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33 x 10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330 ohm</a:t>
            </a:r>
            <a:r>
              <a:rPr lang="en" sz="2400"/>
              <a:t> or </a:t>
            </a:r>
            <a:r>
              <a:rPr b="1" lang="en" sz="2400"/>
              <a:t>330 ohm resistor</a:t>
            </a:r>
            <a:endParaRPr b="1" sz="2400"/>
          </a:p>
        </p:txBody>
      </p:sp>
      <p:cxnSp>
        <p:nvCxnSpPr>
          <p:cNvPr id="299" name="Shape 299"/>
          <p:cNvCxnSpPr/>
          <p:nvPr/>
        </p:nvCxnSpPr>
        <p:spPr>
          <a:xfrm>
            <a:off x="911350" y="2933775"/>
            <a:ext cx="0" cy="47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your board is unplugged!</a:t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349" y="1768937"/>
            <a:ext cx="2282700" cy="2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1358525"/>
            <a:ext cx="2401800" cy="31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13" y="2195975"/>
            <a:ext cx="1560600" cy="1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9825" y="1506400"/>
            <a:ext cx="32433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LED with a constant power supply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25" y="1017725"/>
            <a:ext cx="5650050" cy="3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183325" y="3053725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5V</a:t>
            </a:r>
            <a:endParaRPr b="1" sz="3000">
              <a:solidFill>
                <a:srgbClr val="980000"/>
              </a:solidFill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183325" y="2143800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GND</a:t>
            </a:r>
            <a:endParaRPr b="1" sz="3000"/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1035550" y="3346125"/>
            <a:ext cx="676200" cy="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Shape 323"/>
          <p:cNvCxnSpPr/>
          <p:nvPr/>
        </p:nvCxnSpPr>
        <p:spPr>
          <a:xfrm>
            <a:off x="1215250" y="2447650"/>
            <a:ext cx="2781600" cy="30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Shape 324"/>
          <p:cNvSpPr txBox="1"/>
          <p:nvPr/>
        </p:nvSpPr>
        <p:spPr>
          <a:xfrm>
            <a:off x="7223175" y="1996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325" name="Shape 325"/>
          <p:cNvSpPr txBox="1"/>
          <p:nvPr/>
        </p:nvSpPr>
        <p:spPr>
          <a:xfrm>
            <a:off x="7298550" y="3115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326" name="Shape 326"/>
          <p:cNvCxnSpPr>
            <a:stCxn id="325" idx="1"/>
          </p:cNvCxnSpPr>
          <p:nvPr/>
        </p:nvCxnSpPr>
        <p:spPr>
          <a:xfrm rot="10800000">
            <a:off x="5776950" y="3149400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Shape 327"/>
          <p:cNvCxnSpPr>
            <a:stCxn id="324" idx="1"/>
          </p:cNvCxnSpPr>
          <p:nvPr/>
        </p:nvCxnSpPr>
        <p:spPr>
          <a:xfrm flipH="1">
            <a:off x="5733975" y="2424600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Shape 328"/>
          <p:cNvSpPr/>
          <p:nvPr/>
        </p:nvSpPr>
        <p:spPr>
          <a:xfrm>
            <a:off x="7754775" y="12837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Shape 329"/>
          <p:cNvCxnSpPr/>
          <p:nvPr/>
        </p:nvCxnSpPr>
        <p:spPr>
          <a:xfrm>
            <a:off x="7904625" y="16186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Shape 330"/>
          <p:cNvSpPr/>
          <p:nvPr/>
        </p:nvSpPr>
        <p:spPr>
          <a:xfrm>
            <a:off x="7830150" y="4234650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Shape 331"/>
          <p:cNvCxnSpPr/>
          <p:nvPr/>
        </p:nvCxnSpPr>
        <p:spPr>
          <a:xfrm>
            <a:off x="7980000" y="4569600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Shape 332"/>
          <p:cNvCxnSpPr/>
          <p:nvPr/>
        </p:nvCxnSpPr>
        <p:spPr>
          <a:xfrm>
            <a:off x="8200650" y="4351050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Shape 333"/>
          <p:cNvSpPr txBox="1"/>
          <p:nvPr/>
        </p:nvSpPr>
        <p:spPr>
          <a:xfrm>
            <a:off x="4758875" y="1618675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4758875" y="107515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4670113" y="227055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4670125" y="357430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37" name="Shape 337"/>
          <p:cNvSpPr txBox="1"/>
          <p:nvPr/>
        </p:nvSpPr>
        <p:spPr>
          <a:xfrm>
            <a:off x="4670125" y="2922425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4670125" y="413870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LED to blink using a Digital Input/Output (DIO) pin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3362" r="0" t="0"/>
          <a:stretch/>
        </p:blipFill>
        <p:spPr>
          <a:xfrm>
            <a:off x="1612025" y="1060525"/>
            <a:ext cx="5611161" cy="3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Power Source From 5V to Pin 13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16375" y="2926875"/>
            <a:ext cx="14037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Change 5V to Pin 13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183325" y="2143800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GND</a:t>
            </a:r>
            <a:endParaRPr b="1" sz="3000"/>
          </a:p>
        </p:txBody>
      </p:sp>
      <p:cxnSp>
        <p:nvCxnSpPr>
          <p:cNvPr id="352" name="Shape 352"/>
          <p:cNvCxnSpPr/>
          <p:nvPr/>
        </p:nvCxnSpPr>
        <p:spPr>
          <a:xfrm flipH="1" rot="10800000">
            <a:off x="1287375" y="3350475"/>
            <a:ext cx="548400" cy="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Shape 353"/>
          <p:cNvCxnSpPr/>
          <p:nvPr/>
        </p:nvCxnSpPr>
        <p:spPr>
          <a:xfrm>
            <a:off x="1215250" y="2447650"/>
            <a:ext cx="2824200" cy="31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Shape 354"/>
          <p:cNvSpPr txBox="1"/>
          <p:nvPr/>
        </p:nvSpPr>
        <p:spPr>
          <a:xfrm>
            <a:off x="7223175" y="1996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355" name="Shape 355"/>
          <p:cNvSpPr txBox="1"/>
          <p:nvPr/>
        </p:nvSpPr>
        <p:spPr>
          <a:xfrm>
            <a:off x="7298550" y="3115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356" name="Shape 356"/>
          <p:cNvCxnSpPr>
            <a:stCxn id="355" idx="1"/>
          </p:cNvCxnSpPr>
          <p:nvPr/>
        </p:nvCxnSpPr>
        <p:spPr>
          <a:xfrm rot="10800000">
            <a:off x="5776950" y="3149400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Shape 357"/>
          <p:cNvCxnSpPr>
            <a:stCxn id="354" idx="1"/>
          </p:cNvCxnSpPr>
          <p:nvPr/>
        </p:nvCxnSpPr>
        <p:spPr>
          <a:xfrm flipH="1">
            <a:off x="5733975" y="2424600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Shape 358"/>
          <p:cNvSpPr/>
          <p:nvPr/>
        </p:nvSpPr>
        <p:spPr>
          <a:xfrm>
            <a:off x="7754775" y="12837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Shape 359"/>
          <p:cNvCxnSpPr/>
          <p:nvPr/>
        </p:nvCxnSpPr>
        <p:spPr>
          <a:xfrm>
            <a:off x="7904625" y="16186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Shape 360"/>
          <p:cNvSpPr/>
          <p:nvPr/>
        </p:nvSpPr>
        <p:spPr>
          <a:xfrm>
            <a:off x="7830150" y="4234650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Shape 361"/>
          <p:cNvCxnSpPr/>
          <p:nvPr/>
        </p:nvCxnSpPr>
        <p:spPr>
          <a:xfrm>
            <a:off x="7980000" y="4569600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Shape 362"/>
          <p:cNvCxnSpPr/>
          <p:nvPr/>
        </p:nvCxnSpPr>
        <p:spPr>
          <a:xfrm>
            <a:off x="8200650" y="4351050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Shape 363"/>
          <p:cNvCxnSpPr/>
          <p:nvPr/>
        </p:nvCxnSpPr>
        <p:spPr>
          <a:xfrm flipH="1" rot="10800000">
            <a:off x="1360750" y="2901250"/>
            <a:ext cx="2755500" cy="325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Blink example in Arduino</a:t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25" y="2085825"/>
            <a:ext cx="1952400" cy="1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800" y="1089825"/>
            <a:ext cx="5864400" cy="39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 in your board and select the serial port</a:t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37137" l="3966" r="0" t="4688"/>
          <a:stretch/>
        </p:blipFill>
        <p:spPr>
          <a:xfrm>
            <a:off x="2698625" y="1229925"/>
            <a:ext cx="6259500" cy="37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75" y="1229925"/>
            <a:ext cx="1649100" cy="21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lnmh9ip6v2uc.cloudfront.net/images/products/1/1/3/0/1/11301-01.jpg" id="378" name="Shape 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575" y="3454850"/>
            <a:ext cx="1490700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445025"/>
            <a:ext cx="14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50" y="1346100"/>
            <a:ext cx="7886100" cy="33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/>
          <p:nvPr/>
        </p:nvCxnSpPr>
        <p:spPr>
          <a:xfrm flipH="1">
            <a:off x="834050" y="903975"/>
            <a:ext cx="2260500" cy="69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Shape 386"/>
          <p:cNvSpPr txBox="1"/>
          <p:nvPr/>
        </p:nvSpPr>
        <p:spPr>
          <a:xfrm>
            <a:off x="3094550" y="639925"/>
            <a:ext cx="3950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*read comments for hints*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your code to the board</a:t>
            </a:r>
            <a:endParaRPr/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888" y="1197262"/>
            <a:ext cx="6792900" cy="33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Shape 393"/>
          <p:cNvCxnSpPr>
            <a:stCxn id="394" idx="3"/>
          </p:cNvCxnSpPr>
          <p:nvPr/>
        </p:nvCxnSpPr>
        <p:spPr>
          <a:xfrm>
            <a:off x="1864688" y="3017462"/>
            <a:ext cx="1356600" cy="363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394" name="Shape 394"/>
          <p:cNvSpPr txBox="1"/>
          <p:nvPr/>
        </p:nvSpPr>
        <p:spPr>
          <a:xfrm>
            <a:off x="126488" y="2601512"/>
            <a:ext cx="1738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Click here to upload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Breadboard vs Old Breadboard Circuit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50" y="1003725"/>
            <a:ext cx="5942501" cy="3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75" y="1584825"/>
            <a:ext cx="2370900" cy="27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adding other LEDs and blink at different times</a:t>
            </a:r>
            <a:endParaRPr/>
          </a:p>
        </p:txBody>
      </p:sp>
      <p:pic>
        <p:nvPicPr>
          <p:cNvPr descr="Image result for led diodes"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450" y="1237650"/>
            <a:ext cx="6257100" cy="3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 </a:t>
            </a:r>
            <a:endParaRPr sz="7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Material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Arduino Reference Links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4"/>
              </a:rPr>
              <a:t>void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5"/>
              </a:rPr>
              <a:t>setup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6"/>
              </a:rPr>
              <a:t>pinMode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7"/>
              </a:rPr>
              <a:t>l</a:t>
            </a:r>
            <a:r>
              <a:rPr lang="en" u="sng">
                <a:solidFill>
                  <a:srgbClr val="000000"/>
                </a:solidFill>
                <a:hlinkClick r:id="rId8"/>
              </a:rPr>
              <a:t>oop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9"/>
              </a:rPr>
              <a:t>digitalWrite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10"/>
              </a:rPr>
              <a:t>delay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5190" l="0" r="0" t="16162"/>
          <a:stretch/>
        </p:blipFill>
        <p:spPr>
          <a:xfrm>
            <a:off x="4826650" y="2228600"/>
            <a:ext cx="4109400" cy="2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311700" y="1238175"/>
            <a:ext cx="4425300" cy="4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Variables are used to store information. They have a name and a value and can be used throughout the code.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redLED is the name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13 is the value, in this case it’s a pin on the board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165100" lvl="0" marL="342900" rtl="0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24" name="Shape 424"/>
          <p:cNvSpPr txBox="1"/>
          <p:nvPr/>
        </p:nvSpPr>
        <p:spPr>
          <a:xfrm>
            <a:off x="5594662" y="3778137"/>
            <a:ext cx="25734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redLED</a:t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6317600" y="2322400"/>
            <a:ext cx="92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2750" y="1238187"/>
            <a:ext cx="2835300" cy="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pinMode</a:t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42" y="4507982"/>
            <a:ext cx="5905500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102" y="2215039"/>
            <a:ext cx="4225800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1797675" y="1214223"/>
            <a:ext cx="2543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Pin # on the board</a:t>
            </a: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6058490" y="2849006"/>
            <a:ext cx="30855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Configures the pin as an INPUT or an OUTPUT</a:t>
            </a:r>
            <a:endParaRPr/>
          </a:p>
        </p:txBody>
      </p:sp>
      <p:sp>
        <p:nvSpPr>
          <p:cNvPr id="436" name="Shape 436"/>
          <p:cNvSpPr txBox="1"/>
          <p:nvPr/>
        </p:nvSpPr>
        <p:spPr>
          <a:xfrm>
            <a:off x="222750" y="2629163"/>
            <a:ext cx="34293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Pin # can be a variable if it was declared at the beginning of the program</a:t>
            </a:r>
            <a:endParaRPr/>
          </a:p>
        </p:txBody>
      </p:sp>
      <p:cxnSp>
        <p:nvCxnSpPr>
          <p:cNvPr id="437" name="Shape 437"/>
          <p:cNvCxnSpPr/>
          <p:nvPr/>
        </p:nvCxnSpPr>
        <p:spPr>
          <a:xfrm>
            <a:off x="2868500" y="3511425"/>
            <a:ext cx="1128600" cy="68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38" name="Shape 438"/>
          <p:cNvCxnSpPr/>
          <p:nvPr/>
        </p:nvCxnSpPr>
        <p:spPr>
          <a:xfrm flipH="1">
            <a:off x="6614600" y="4055450"/>
            <a:ext cx="12600" cy="45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39" name="Shape 439"/>
          <p:cNvCxnSpPr/>
          <p:nvPr/>
        </p:nvCxnSpPr>
        <p:spPr>
          <a:xfrm rot="10800000">
            <a:off x="5718675" y="2716050"/>
            <a:ext cx="364800" cy="31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0" name="Shape 440"/>
          <p:cNvCxnSpPr/>
          <p:nvPr/>
        </p:nvCxnSpPr>
        <p:spPr>
          <a:xfrm>
            <a:off x="3664875" y="1579925"/>
            <a:ext cx="675900" cy="559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digitalWrite</a:t>
            </a:r>
            <a:endParaRPr/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7" y="4246875"/>
            <a:ext cx="5611800" cy="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562" y="1084374"/>
            <a:ext cx="56118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1587587" y="2396163"/>
            <a:ext cx="25035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Pin # (or variable for pin #)</a:t>
            </a:r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4483075" y="2301275"/>
            <a:ext cx="2448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Turns the power  to the pin on and off.</a:t>
            </a: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7101900" y="2691550"/>
            <a:ext cx="1730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HIGH = 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LOW = off</a:t>
            </a:r>
            <a:endParaRPr/>
          </a:p>
        </p:txBody>
      </p:sp>
      <p:cxnSp>
        <p:nvCxnSpPr>
          <p:cNvPr id="451" name="Shape 451"/>
          <p:cNvCxnSpPr/>
          <p:nvPr/>
        </p:nvCxnSpPr>
        <p:spPr>
          <a:xfrm rot="10800000">
            <a:off x="3675425" y="1622375"/>
            <a:ext cx="0" cy="70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2" name="Shape 452"/>
          <p:cNvCxnSpPr/>
          <p:nvPr/>
        </p:nvCxnSpPr>
        <p:spPr>
          <a:xfrm flipH="1">
            <a:off x="3670187" y="3059000"/>
            <a:ext cx="10500" cy="114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3" name="Shape 453"/>
          <p:cNvCxnSpPr/>
          <p:nvPr/>
        </p:nvCxnSpPr>
        <p:spPr>
          <a:xfrm rot="10800000">
            <a:off x="5975475" y="1622375"/>
            <a:ext cx="2400" cy="65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4" name="Shape 454"/>
          <p:cNvCxnSpPr/>
          <p:nvPr/>
        </p:nvCxnSpPr>
        <p:spPr>
          <a:xfrm flipH="1">
            <a:off x="5967387" y="3149750"/>
            <a:ext cx="8100" cy="96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5" name="Shape 455"/>
          <p:cNvCxnSpPr/>
          <p:nvPr/>
        </p:nvCxnSpPr>
        <p:spPr>
          <a:xfrm rot="10800000">
            <a:off x="7967087" y="1318449"/>
            <a:ext cx="0" cy="137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6" name="Shape 456"/>
          <p:cNvCxnSpPr/>
          <p:nvPr/>
        </p:nvCxnSpPr>
        <p:spPr>
          <a:xfrm>
            <a:off x="7967087" y="3518637"/>
            <a:ext cx="6300" cy="137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7" name="Shape 457"/>
          <p:cNvCxnSpPr/>
          <p:nvPr/>
        </p:nvCxnSpPr>
        <p:spPr>
          <a:xfrm rot="10800000">
            <a:off x="7101887" y="1318362"/>
            <a:ext cx="86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58" name="Shape 458"/>
          <p:cNvCxnSpPr/>
          <p:nvPr/>
        </p:nvCxnSpPr>
        <p:spPr>
          <a:xfrm rot="10800000">
            <a:off x="7101887" y="4875950"/>
            <a:ext cx="86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5302350" y="2566675"/>
            <a:ext cx="3358200" cy="2316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delay</a:t>
            </a:r>
            <a:endParaRPr/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175" y="2776625"/>
            <a:ext cx="26766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311700" y="1192050"/>
            <a:ext cx="7026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Delays pause the program for a specified time, the time is in milliseconds.</a:t>
            </a:r>
            <a:endParaRPr b="0" i="0" sz="24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1 second = 1000 milliseconds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1133178" y="4202575"/>
            <a:ext cx="3651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1000 ms delay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4969025" y="1875550"/>
            <a:ext cx="4208400" cy="2987700"/>
          </a:xfrm>
          <a:prstGeom prst="rect">
            <a:avLst/>
          </a:prstGeom>
          <a:noFill/>
          <a:ln cap="flat" cmpd="sng" w="381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What is the delay for these?</a:t>
            </a:r>
            <a:endParaRPr/>
          </a:p>
        </p:txBody>
      </p:sp>
      <p:cxnSp>
        <p:nvCxnSpPr>
          <p:cNvPr id="469" name="Shape 469"/>
          <p:cNvCxnSpPr/>
          <p:nvPr/>
        </p:nvCxnSpPr>
        <p:spPr>
          <a:xfrm>
            <a:off x="2376350" y="3518550"/>
            <a:ext cx="0" cy="675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Shape 470"/>
          <p:cNvSpPr/>
          <p:nvPr/>
        </p:nvSpPr>
        <p:spPr>
          <a:xfrm>
            <a:off x="4969025" y="1875550"/>
            <a:ext cx="4023900" cy="310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587" y="3794150"/>
            <a:ext cx="2690700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525" y="2619362"/>
            <a:ext cx="26748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2275" y="3209050"/>
            <a:ext cx="2600400" cy="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525" y="4400425"/>
            <a:ext cx="298290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1622" l="53535" r="0" t="1224"/>
          <a:stretch/>
        </p:blipFill>
        <p:spPr>
          <a:xfrm>
            <a:off x="5521200" y="1354126"/>
            <a:ext cx="2496850" cy="36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0" l="0" r="55339" t="2572"/>
          <a:stretch/>
        </p:blipFill>
        <p:spPr>
          <a:xfrm>
            <a:off x="1346056" y="1354138"/>
            <a:ext cx="2639032" cy="36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2110125" y="900050"/>
            <a:ext cx="111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Front</a:t>
            </a:r>
            <a:endParaRPr b="1" sz="2400"/>
          </a:p>
        </p:txBody>
      </p:sp>
      <p:sp>
        <p:nvSpPr>
          <p:cNvPr id="81" name="Shape 81"/>
          <p:cNvSpPr txBox="1"/>
          <p:nvPr/>
        </p:nvSpPr>
        <p:spPr>
          <a:xfrm>
            <a:off x="6214175" y="900050"/>
            <a:ext cx="111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Back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Breadboard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71150" y="533675"/>
            <a:ext cx="4840275" cy="40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74400" y="1273400"/>
            <a:ext cx="39576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Outside edges:</a:t>
            </a:r>
            <a:r>
              <a:rPr lang="en" sz="2400"/>
              <a:t> pins are connected </a:t>
            </a:r>
            <a:r>
              <a:rPr b="1" lang="en" sz="2400"/>
              <a:t>vertically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Inside rows:</a:t>
            </a:r>
            <a:r>
              <a:rPr lang="en" sz="2400"/>
              <a:t> pins are connected </a:t>
            </a:r>
            <a:r>
              <a:rPr b="1" lang="en" sz="2400"/>
              <a:t>horizontally </a:t>
            </a:r>
            <a:r>
              <a:rPr lang="en" sz="2400"/>
              <a:t>with a break down the center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1210975"/>
            <a:ext cx="8520600" cy="3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Try to connect 2 wires on the breadboard!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Microcontroller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977" y="1114563"/>
            <a:ext cx="29760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4069216" y="3819891"/>
            <a:ext cx="216900" cy="840900"/>
          </a:xfrm>
          <a:prstGeom prst="leftBrace">
            <a:avLst>
              <a:gd fmla="val 442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2430225" y="3934375"/>
            <a:ext cx="163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Analog INPUTS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 flipH="1">
            <a:off x="7302134" y="2754581"/>
            <a:ext cx="216900" cy="1877100"/>
          </a:xfrm>
          <a:prstGeom prst="leftBrace">
            <a:avLst>
              <a:gd fmla="val 19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7478725" y="3252884"/>
            <a:ext cx="14109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Digital I\O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1200" u="none">
                <a:latin typeface="Arial"/>
                <a:ea typeface="Arial"/>
                <a:cs typeface="Arial"/>
                <a:sym typeface="Arial"/>
              </a:rPr>
              <a:t>PWM(3, 5, 6, 9, 10, 11)</a:t>
            </a:r>
            <a:endParaRPr/>
          </a:p>
        </p:txBody>
      </p:sp>
      <p:sp>
        <p:nvSpPr>
          <p:cNvPr id="104" name="Shape 104"/>
          <p:cNvSpPr/>
          <p:nvPr/>
        </p:nvSpPr>
        <p:spPr>
          <a:xfrm flipH="1" rot="-5400000">
            <a:off x="4696984" y="843357"/>
            <a:ext cx="206700" cy="387000"/>
          </a:xfrm>
          <a:prstGeom prst="leftBrace">
            <a:avLst>
              <a:gd fmla="val 100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4169325" y="611525"/>
            <a:ext cx="1410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PWR IN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5244823" y="300225"/>
            <a:ext cx="2351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USB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(to Computer)</a:t>
            </a:r>
            <a:endParaRPr/>
          </a:p>
        </p:txBody>
      </p:sp>
      <p:sp>
        <p:nvSpPr>
          <p:cNvPr id="107" name="Shape 107"/>
          <p:cNvSpPr/>
          <p:nvPr/>
        </p:nvSpPr>
        <p:spPr>
          <a:xfrm flipH="1" rot="-5400000">
            <a:off x="6317186" y="843357"/>
            <a:ext cx="206700" cy="387000"/>
          </a:xfrm>
          <a:prstGeom prst="leftBrace">
            <a:avLst>
              <a:gd fmla="val 100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7302134" y="2193891"/>
            <a:ext cx="216900" cy="280200"/>
          </a:xfrm>
          <a:prstGeom prst="leftBrace">
            <a:avLst>
              <a:gd fmla="val 1327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069216" y="3067632"/>
            <a:ext cx="216900" cy="626100"/>
          </a:xfrm>
          <a:prstGeom prst="leftBrace">
            <a:avLst>
              <a:gd fmla="val 595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540725" y="3120200"/>
            <a:ext cx="1528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POWER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1200" u="none">
                <a:latin typeface="Arial"/>
                <a:ea typeface="Arial"/>
                <a:cs typeface="Arial"/>
                <a:sym typeface="Arial"/>
              </a:rPr>
              <a:t>5V / 3.3V / GND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7596179" y="1114569"/>
            <a:ext cx="1175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RESET</a:t>
            </a:r>
            <a:endParaRPr/>
          </a:p>
        </p:txBody>
      </p:sp>
      <p:cxnSp>
        <p:nvCxnSpPr>
          <p:cNvPr id="112" name="Shape 112"/>
          <p:cNvCxnSpPr/>
          <p:nvPr/>
        </p:nvCxnSpPr>
        <p:spPr>
          <a:xfrm flipH="1">
            <a:off x="7261875" y="1348325"/>
            <a:ext cx="266100" cy="22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3" name="Shape 113"/>
          <p:cNvSpPr txBox="1"/>
          <p:nvPr/>
        </p:nvSpPr>
        <p:spPr>
          <a:xfrm>
            <a:off x="311700" y="1348325"/>
            <a:ext cx="31836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microcontroller is a physical device </a:t>
            </a:r>
            <a:r>
              <a:rPr b="1" lang="en" sz="2400"/>
              <a:t>(HARDWARE)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and Outputs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182000" y="2528050"/>
            <a:ext cx="4933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signal </a:t>
            </a:r>
            <a:r>
              <a:rPr b="1"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going into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board.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2" y="1146438"/>
            <a:ext cx="2976000" cy="37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/>
          <p:nvPr/>
        </p:nvCxnSpPr>
        <p:spPr>
          <a:xfrm rot="10800000">
            <a:off x="5708675" y="3145450"/>
            <a:ext cx="866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Shape 122"/>
          <p:cNvCxnSpPr/>
          <p:nvPr/>
        </p:nvCxnSpPr>
        <p:spPr>
          <a:xfrm rot="10800000">
            <a:off x="5753650" y="4551200"/>
            <a:ext cx="866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3" name="Shape 123"/>
          <p:cNvSpPr txBox="1"/>
          <p:nvPr>
            <p:ph idx="1" type="body"/>
          </p:nvPr>
        </p:nvSpPr>
        <p:spPr>
          <a:xfrm>
            <a:off x="4182000" y="3873925"/>
            <a:ext cx="4933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any signal </a:t>
            </a:r>
            <a:r>
              <a:rPr b="1"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exiting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board.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4414425" y="1017725"/>
            <a:ext cx="46401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94150" y="1017725"/>
            <a:ext cx="42090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193225" y="1152475"/>
            <a:ext cx="1742100" cy="19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4832400" y="445025"/>
            <a:ext cx="16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5900"/>
            <a:ext cx="2599692" cy="19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-4329" t="0"/>
          <a:stretch/>
        </p:blipFill>
        <p:spPr>
          <a:xfrm>
            <a:off x="4541025" y="3258450"/>
            <a:ext cx="25997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87" y="1152475"/>
            <a:ext cx="174197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138" y="3258451"/>
            <a:ext cx="1679824" cy="16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13" y="1065900"/>
            <a:ext cx="1741975" cy="1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850" y="2949600"/>
            <a:ext cx="1694700" cy="1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9">
            <a:alphaModFix/>
          </a:blip>
          <a:srcRect b="16315" l="14113" r="7651" t="9218"/>
          <a:stretch/>
        </p:blipFill>
        <p:spPr>
          <a:xfrm>
            <a:off x="2163925" y="1069529"/>
            <a:ext cx="1822550" cy="17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2949600"/>
            <a:ext cx="1859124" cy="18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